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5" r:id="rId6"/>
    <p:sldId id="272" r:id="rId7"/>
    <p:sldId id="266" r:id="rId8"/>
    <p:sldId id="273" r:id="rId9"/>
    <p:sldId id="267" r:id="rId10"/>
    <p:sldId id="268" r:id="rId11"/>
    <p:sldId id="274" r:id="rId12"/>
    <p:sldId id="269" r:id="rId13"/>
    <p:sldId id="276" r:id="rId14"/>
    <p:sldId id="270" r:id="rId15"/>
    <p:sldId id="275" r:id="rId16"/>
    <p:sldId id="271" r:id="rId17"/>
    <p:sldId id="260" r:id="rId18"/>
    <p:sldId id="264" r:id="rId19"/>
    <p:sldId id="261" r:id="rId20"/>
    <p:sldId id="263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3.xml"/><Relationship Id="rId7" Type="http://schemas.openxmlformats.org/officeDocument/2006/relationships/slide" Target="slide19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3657600"/>
            <a:ext cx="6858000" cy="2057400"/>
          </a:xfrm>
        </p:spPr>
        <p:txBody>
          <a:bodyPr>
            <a:normAutofit fontScale="90000"/>
          </a:bodyPr>
          <a:lstStyle/>
          <a:p>
            <a:pPr algn="r"/>
            <a:r>
              <a:rPr lang="ru-RU" sz="4800" dirty="0" smtClean="0">
                <a:solidFill>
                  <a:schemeClr val="bg1"/>
                </a:solidFill>
                <a:latin typeface="Impact" pitchFamily="34" charset="0"/>
              </a:rPr>
              <a:t>ТЕОРЕТИЧЕСКИЕ И МЕТОДОЛОГИЧЕСКИЕ ОСНОВЫ МЕНЕДЖМЕНТА</a:t>
            </a:r>
            <a:endParaRPr lang="ru-RU" sz="4800" dirty="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1026" name="Picture 2" descr="D:\клип арт\люди\AbleStock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1"/>
            <a:ext cx="2971800" cy="4191000"/>
          </a:xfrm>
          <a:prstGeom prst="rect">
            <a:avLst/>
          </a:prstGeom>
          <a:noFill/>
        </p:spPr>
      </p:pic>
      <p:pic>
        <p:nvPicPr>
          <p:cNvPr id="1027" name="Picture 3" descr="D:\клип арт\люди\AbleStock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04800"/>
            <a:ext cx="4371975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652450"/>
            <a:ext cx="8153400" cy="9906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  <a:t>Школа человеческих отношений</a:t>
            </a:r>
            <a:b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</a:br>
            <a:endParaRPr lang="ru-RU" sz="3600" dirty="0">
              <a:solidFill>
                <a:schemeClr val="accent2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5857916" cy="3962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dirty="0" smtClean="0"/>
              <a:t>Школа человеческих отношений зародилась в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20-30 гг.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XX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века</a:t>
            </a:r>
          </a:p>
          <a:p>
            <a:pPr>
              <a:buFont typeface="Wingdings" pitchFamily="2" charset="2"/>
              <a:buChar char="q"/>
            </a:pPr>
            <a:r>
              <a:rPr lang="ru-RU" sz="3600" dirty="0" smtClean="0"/>
              <a:t>Создатели –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Элтон Мейо, Мери Паркер Фоллет и Абрахам Маслоу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 algn="ctr">
              <a:buFont typeface="Wingdings" pitchFamily="2" charset="2"/>
              <a:buChar char="q"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Рисунок 5" descr="мэйо1.jpg"/>
          <p:cNvPicPr>
            <a:picLocks noChangeAspect="1"/>
          </p:cNvPicPr>
          <p:nvPr/>
        </p:nvPicPr>
        <p:blipFill>
          <a:blip r:embed="rId2" cstate="print"/>
          <a:srcRect l="16250" r="56250" b="36328"/>
          <a:stretch>
            <a:fillRect/>
          </a:stretch>
        </p:blipFill>
        <p:spPr>
          <a:xfrm>
            <a:off x="6286512" y="1785926"/>
            <a:ext cx="2458708" cy="364333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6286512" y="5643578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Элтон Мейо </a:t>
            </a:r>
          </a:p>
          <a:p>
            <a:pPr algn="ctr"/>
            <a:r>
              <a:rPr lang="ru-RU" dirty="0" smtClean="0"/>
              <a:t>(1880-1949)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Основные положения школы человеческих отношений: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Поведение </a:t>
            </a:r>
            <a:r>
              <a:rPr lang="ru-RU" sz="3200" dirty="0" smtClean="0"/>
              <a:t>человека на работе и результаты его труда напрямую зависят от того, в каких социальных условиях он находится на работе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Мотивы поступков людей – их потребности, которые могут быть удовлетворены с помощью денег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Если руководство проявляет большую заботу о работниках, то уровень их удовлетворенности возрастает, что ведет к увеличению производительности труда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  <a:t>«Пирамида потребностей» А. Маслоу</a:t>
            </a:r>
            <a:endParaRPr lang="ru-RU" sz="3600" dirty="0">
              <a:solidFill>
                <a:schemeClr val="accent2"/>
              </a:solidFill>
              <a:latin typeface="Impact" pitchFamily="34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14282" y="1785926"/>
            <a:ext cx="3929090" cy="464347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71472" y="5500702"/>
            <a:ext cx="321471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28662" y="4713296"/>
            <a:ext cx="35719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" idx="1"/>
            <a:endCxn id="5" idx="5"/>
          </p:cNvCxnSpPr>
          <p:nvPr/>
        </p:nvCxnSpPr>
        <p:spPr>
          <a:xfrm rot="10800000" flipH="1">
            <a:off x="1196554" y="4107661"/>
            <a:ext cx="196454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00166" y="3286124"/>
            <a:ext cx="135732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28662" y="5681979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физиологические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857224" y="4857760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экзистенциальные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357290" y="4181781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социальные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71604" y="3457518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признание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1714480" y="2571744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самовы-ражение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>
            <a:stCxn id="5" idx="2"/>
          </p:cNvCxnSpPr>
          <p:nvPr/>
        </p:nvCxnSpPr>
        <p:spPr>
          <a:xfrm rot="16200000" flipH="1">
            <a:off x="2357422" y="4286256"/>
            <a:ext cx="1588" cy="42862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3500430" y="5572140"/>
            <a:ext cx="171451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3470782" y="531603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первичные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2143108" y="1784338"/>
            <a:ext cx="235745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 flipH="1" flipV="1">
            <a:off x="2892016" y="3250802"/>
            <a:ext cx="2930546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3292187" y="292286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вторичные</a:t>
            </a:r>
            <a:endParaRPr lang="ru-RU" dirty="0"/>
          </a:p>
        </p:txBody>
      </p:sp>
      <p:pic>
        <p:nvPicPr>
          <p:cNvPr id="23" name="Рисунок 22" descr="masl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641230"/>
            <a:ext cx="2814662" cy="346417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4" name="TextBox 33"/>
          <p:cNvSpPr txBox="1"/>
          <p:nvPr/>
        </p:nvSpPr>
        <p:spPr>
          <a:xfrm>
            <a:off x="4953000" y="556260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Абрахам Маслоу  (1908-1970)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7" grpId="0"/>
      <p:bldP spid="18" grpId="0"/>
      <p:bldP spid="19" grpId="0"/>
      <p:bldP spid="20" grpId="0"/>
      <p:bldP spid="21" grpId="0"/>
      <p:bldP spid="42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Пирамида потребностей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981200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Удовлетворение </a:t>
            </a:r>
            <a:r>
              <a:rPr lang="ru-RU" sz="4000" b="1" dirty="0" smtClean="0"/>
              <a:t>потребностей, расположенных внизу иерархии, делает возможным осознание потребностей, расположенных выше в иерархии, и их участие в </a:t>
            </a:r>
            <a:r>
              <a:rPr lang="ru-RU" sz="4000" b="1" dirty="0" smtClean="0"/>
              <a:t>мотивации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3048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  <a:t>Школа  поведенческих  наук</a:t>
            </a:r>
            <a:b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</a:br>
            <a:endParaRPr lang="ru-RU" sz="3600" dirty="0">
              <a:solidFill>
                <a:schemeClr val="accent2"/>
              </a:solidFill>
              <a:latin typeface="Impact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343400" y="1752600"/>
            <a:ext cx="4643470" cy="1400172"/>
          </a:xfrm>
        </p:spPr>
        <p:txBody>
          <a:bodyPr>
            <a:normAutofit fontScale="25000" lnSpcReduction="20000"/>
          </a:bodyPr>
          <a:lstStyle/>
          <a:p>
            <a:r>
              <a:rPr lang="ru-RU" sz="14400" dirty="0" smtClean="0"/>
              <a:t>Школа поведенческих наук появилась                   в </a:t>
            </a:r>
            <a:r>
              <a:rPr lang="ru-RU" sz="14400" b="1" dirty="0" smtClean="0">
                <a:solidFill>
                  <a:schemeClr val="accent2">
                    <a:lumMod val="50000"/>
                  </a:schemeClr>
                </a:solidFill>
              </a:rPr>
              <a:t>50-е годы </a:t>
            </a:r>
            <a:r>
              <a:rPr lang="en-US" sz="14400" b="1" dirty="0" smtClean="0">
                <a:solidFill>
                  <a:schemeClr val="accent2">
                    <a:lumMod val="50000"/>
                  </a:schemeClr>
                </a:solidFill>
              </a:rPr>
              <a:t>XX</a:t>
            </a:r>
            <a:r>
              <a:rPr lang="ru-RU" sz="14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400" b="1" dirty="0" smtClean="0">
                <a:solidFill>
                  <a:schemeClr val="accent2">
                    <a:lumMod val="50000"/>
                  </a:schemeClr>
                </a:solidFill>
              </a:rPr>
              <a:t>века</a:t>
            </a:r>
          </a:p>
          <a:p>
            <a:pPr>
              <a:buNone/>
            </a:pPr>
            <a:endParaRPr lang="ru-RU" sz="1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400" dirty="0" smtClean="0"/>
              <a:t>Основатели:</a:t>
            </a:r>
            <a:r>
              <a:rPr lang="ru-RU" sz="14400" b="1" dirty="0" smtClean="0">
                <a:solidFill>
                  <a:schemeClr val="accent2">
                    <a:lumMod val="50000"/>
                  </a:schemeClr>
                </a:solidFill>
              </a:rPr>
              <a:t> Д. МакГрегор, Герцберг, </a:t>
            </a:r>
            <a:r>
              <a:rPr lang="ru-RU" sz="14400" b="1" dirty="0" err="1" smtClean="0">
                <a:solidFill>
                  <a:schemeClr val="accent2">
                    <a:lumMod val="50000"/>
                  </a:schemeClr>
                </a:solidFill>
              </a:rPr>
              <a:t>Лайкер</a:t>
            </a:r>
            <a:endParaRPr lang="ru-RU" sz="1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herzber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828800"/>
            <a:ext cx="3200400" cy="431484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928662" y="621508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Фредерик Герцберг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Основные положения школы поведенческих наук: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319088" indent="312738">
              <a:buNone/>
            </a:pPr>
            <a:r>
              <a:rPr lang="ru-RU" sz="3200" dirty="0" smtClean="0"/>
              <a:t>Данная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школа изучала различные аспекты  социального взаимодействия, мотивации, характеры власти и коммуникаций в организации, лидерство, изменение содержания работы, качество трудовой жизни</a:t>
            </a:r>
          </a:p>
          <a:p>
            <a:pPr marL="319088" indent="312738">
              <a:buNone/>
            </a:pPr>
            <a:r>
              <a:rPr lang="ru-RU" sz="3200" dirty="0" smtClean="0"/>
              <a:t>Школа поведенческих наук значительно отошла от школы человеческих отношений по методам налаживания межличностных отношений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Менеджер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6448" y="1600200"/>
            <a:ext cx="5178552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Менеджер</a:t>
            </a:r>
            <a:r>
              <a:rPr lang="ru-RU" dirty="0" smtClean="0"/>
              <a:t> – это человек, </a:t>
            </a:r>
            <a:r>
              <a:rPr lang="ru-RU" u="sng" dirty="0" smtClean="0"/>
              <a:t>профессионально занимающийся </a:t>
            </a:r>
            <a:r>
              <a:rPr lang="ru-RU" dirty="0" smtClean="0"/>
              <a:t>управленческой деятельностью, наделённый полномочиями принимать управленческие решения и осуществлять их выполнение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Цель работы менеджера</a:t>
            </a:r>
            <a:r>
              <a:rPr lang="ru-RU" dirty="0" smtClean="0"/>
              <a:t> - обеспечение стабильной конкурентоспособности фирмы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D:\клип арт\люди\AbleStock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562600" y="1600200"/>
            <a:ext cx="3200400" cy="5118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Основные функции менеджмента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198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процесс планирования, организации, мотивации и контроля, необходимый для того, чтобы сформулировать и достичь целей 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5800" y="4495800"/>
            <a:ext cx="1676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плани-рование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194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органи-зация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006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моти-вация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81800" y="4495800"/>
            <a:ext cx="18288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505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 управления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7" idx="2"/>
          </p:cNvCxnSpPr>
          <p:nvPr/>
        </p:nvCxnSpPr>
        <p:spPr>
          <a:xfrm rot="5400000">
            <a:off x="7543800" y="5486400"/>
            <a:ext cx="3048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1524000" y="5638800"/>
            <a:ext cx="6172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1372394" y="5485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52600" y="57150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коммуникации  (обратная связь)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>
            <a:stCxn id="4" idx="3"/>
            <a:endCxn id="5" idx="1"/>
          </p:cNvCxnSpPr>
          <p:nvPr/>
        </p:nvCxnSpPr>
        <p:spPr>
          <a:xfrm>
            <a:off x="23622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3"/>
            <a:endCxn id="6" idx="1"/>
          </p:cNvCxnSpPr>
          <p:nvPr/>
        </p:nvCxnSpPr>
        <p:spPr>
          <a:xfrm>
            <a:off x="43434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324600" y="48768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Сущность функций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менеджмента: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517648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800600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мотивация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6934200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контроль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2971800"/>
            <a:ext cx="16764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формирование цели управления, выбор путей и методов достижения этой цели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104900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84048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908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создание оптимальной структуры управления,  </a:t>
            </a:r>
            <a:r>
              <a:rPr lang="ru-RU" dirty="0" err="1" smtClean="0"/>
              <a:t>направлен-ное</a:t>
            </a:r>
            <a:r>
              <a:rPr lang="ru-RU" dirty="0" smtClean="0"/>
              <a:t> на достижение цели организации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006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совокупность методов, </a:t>
            </a:r>
            <a:r>
              <a:rPr lang="ru-RU" dirty="0" err="1" smtClean="0"/>
              <a:t>стимули-рующих</a:t>
            </a:r>
            <a:r>
              <a:rPr lang="ru-RU" dirty="0" smtClean="0"/>
              <a:t> работников к наиболее эффективной работе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10400" y="2971800"/>
            <a:ext cx="18288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система регулирования деятельности работников по выполнению работы </a:t>
            </a:r>
            <a:r>
              <a:rPr lang="ru-RU" dirty="0" err="1" smtClean="0"/>
              <a:t>определенно-го</a:t>
            </a:r>
            <a:r>
              <a:rPr lang="ru-RU" dirty="0" smtClean="0"/>
              <a:t> количества и качества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3163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5449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76588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4" grpId="0" uiExpand="1" build="p" animBg="1"/>
      <p:bldP spid="14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Иерархия управления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1752600"/>
            <a:ext cx="3505200" cy="46482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38200" y="3886200"/>
            <a:ext cx="17526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57200" y="5181600"/>
            <a:ext cx="2667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4400" y="2819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1752600" y="2057400"/>
            <a:ext cx="1219200" cy="5110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43000" y="1676400"/>
            <a:ext cx="777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354013"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и реализация стратегии органи-                 зации, принятие важных решений                                    (президент компании, министр, ректор)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048000" y="3124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400" b="1" i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 работы руководителей низшего звена и передача информации руководителям высшего звена (начальники/ руководители отделов, деканы и т.д.)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133600" y="3886200"/>
            <a:ext cx="838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62200" y="4919008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 за выполнением производственных заданий, за                 использованием ресурсов: сырья, оборудования, кадров (начальники                   участков, мастера, и т.д.)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2590800" y="5181600"/>
            <a:ext cx="1524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4800" y="26670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Институци-ональный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уровень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600" y="43434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Управленческий уровень</a:t>
            </a:r>
            <a:endParaRPr lang="ru-RU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609600" y="53340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Технический уровень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30752" cy="44958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>
                <a:hlinkClick r:id="rId3" action="ppaction://hlinksldjump"/>
              </a:rPr>
              <a:t>Менеджмент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4" action="ppaction://hlinksldjump"/>
              </a:rPr>
              <a:t>Менеджер 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5" action="ppaction://hlinksldjump"/>
              </a:rPr>
              <a:t>Школы </a:t>
            </a:r>
            <a:r>
              <a:rPr lang="ru-RU" dirty="0" smtClean="0">
                <a:hlinkClick r:id="rId5" action="ppaction://hlinksldjump"/>
              </a:rPr>
              <a:t>менеджмента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6" action="ppaction://hlinksldjump"/>
              </a:rPr>
              <a:t>Функции менеджмента 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7" action="ppaction://hlinksldjump"/>
              </a:rPr>
              <a:t>Иерархия управления</a:t>
            </a: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  <p:pic>
        <p:nvPicPr>
          <p:cNvPr id="2050" name="Picture 2" descr="D:\клип арт\люди\AbleStock049.jpg"/>
          <p:cNvPicPr>
            <a:picLocks noChangeAspect="1" noChangeArrowheads="1"/>
          </p:cNvPicPr>
          <p:nvPr/>
        </p:nvPicPr>
        <p:blipFill>
          <a:blip r:embed="rId8" cstate="print"/>
          <a:srcRect r="20732" b="43089"/>
          <a:stretch>
            <a:fillRect/>
          </a:stretch>
        </p:blipFill>
        <p:spPr bwMode="auto">
          <a:xfrm>
            <a:off x="4191000" y="1524000"/>
            <a:ext cx="4953000" cy="5334000"/>
          </a:xfrm>
          <a:prstGeom prst="rect">
            <a:avLst/>
          </a:prstGeom>
          <a:noFill/>
        </p:spPr>
      </p:pic>
      <p:sp>
        <p:nvSpPr>
          <p:cNvPr id="6" name="Под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Impact" pitchFamily="34" charset="0"/>
              </a:rPr>
              <a:t>Ключевые понятия</a:t>
            </a:r>
            <a:endParaRPr lang="ru-RU" sz="36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962400"/>
            <a:ext cx="81534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Спасибо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за внимание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79848" y="1905000"/>
            <a:ext cx="4035552" cy="49530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Менеджмент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– совокупность методов, средств и форм управления современным производством с целью повышения его эффективности, увеличения прибыли</a:t>
            </a:r>
            <a:endParaRPr lang="ru-RU" sz="3200" dirty="0"/>
          </a:p>
        </p:txBody>
      </p:sp>
      <p:pic>
        <p:nvPicPr>
          <p:cNvPr id="3074" name="Picture 2" descr="D:\клип арт\люди\AbleStock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3505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Школы менеджмента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4800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Основатель менеджмента – Ф. Тейлор (1911 г. – «Принципы научного управления»)</a:t>
            </a:r>
          </a:p>
          <a:p>
            <a:pPr marL="0" indent="0">
              <a:buNone/>
            </a:pPr>
            <a:r>
              <a:rPr lang="ru-RU" dirty="0" smtClean="0"/>
              <a:t>Отец менеджмента – Анри Файоль (разработал 14 универсальных принципов управления)</a:t>
            </a:r>
          </a:p>
          <a:p>
            <a:pPr marL="0" indent="0">
              <a:buNone/>
            </a:pPr>
            <a:r>
              <a:rPr lang="ru-RU" dirty="0" smtClean="0"/>
              <a:t>В России как наука менеджмент оформился в </a:t>
            </a:r>
            <a:r>
              <a:rPr lang="ru-RU" dirty="0" smtClean="0"/>
              <a:t>30-40 -</a:t>
            </a:r>
            <a:r>
              <a:rPr lang="ru-RU" dirty="0" err="1" smtClean="0"/>
              <a:t>ые</a:t>
            </a:r>
            <a:r>
              <a:rPr lang="ru-RU" dirty="0" smtClean="0"/>
              <a:t> </a:t>
            </a:r>
            <a:r>
              <a:rPr lang="ru-RU" dirty="0" smtClean="0"/>
              <a:t>гг. </a:t>
            </a:r>
            <a:r>
              <a:rPr lang="en-US" dirty="0" smtClean="0"/>
              <a:t>XX</a:t>
            </a:r>
            <a:r>
              <a:rPr lang="ru-RU" dirty="0" smtClean="0"/>
              <a:t> века.</a:t>
            </a:r>
            <a:endParaRPr lang="ru-RU" dirty="0"/>
          </a:p>
        </p:txBody>
      </p:sp>
      <p:pic>
        <p:nvPicPr>
          <p:cNvPr id="4099" name="Picture 3" descr="D:\клип арт\люди\AbleStock001.jpg"/>
          <p:cNvPicPr>
            <a:picLocks noChangeAspect="1" noChangeArrowheads="1"/>
          </p:cNvPicPr>
          <p:nvPr/>
        </p:nvPicPr>
        <p:blipFill>
          <a:blip r:embed="rId2" cstate="print"/>
          <a:srcRect l="8537" r="26829" b="46341"/>
          <a:stretch>
            <a:fillRect/>
          </a:stretch>
        </p:blipFill>
        <p:spPr bwMode="auto">
          <a:xfrm>
            <a:off x="5105400" y="1828800"/>
            <a:ext cx="4038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581012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  <a:t>Научное управление </a:t>
            </a:r>
            <a:b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</a:br>
            <a:endParaRPr lang="ru-RU" sz="3600" dirty="0">
              <a:solidFill>
                <a:schemeClr val="accent2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714488"/>
            <a:ext cx="5672166" cy="4900634"/>
          </a:xfrm>
        </p:spPr>
        <p:txBody>
          <a:bodyPr>
            <a:normAutofit/>
          </a:bodyPr>
          <a:lstStyle/>
          <a:p>
            <a:pPr marL="0" indent="447675">
              <a:buFont typeface="Wingdings" pitchFamily="2" charset="2"/>
              <a:buChar char="q"/>
            </a:pPr>
            <a:r>
              <a:rPr lang="ru-RU" sz="3200" dirty="0" smtClean="0"/>
              <a:t>Основатели школы научного управления      (1885 – 1920) </a:t>
            </a:r>
            <a:r>
              <a:rPr lang="ru-RU" sz="3200" b="1" dirty="0" smtClean="0">
                <a:solidFill>
                  <a:schemeClr val="bg1">
                    <a:lumMod val="25000"/>
                  </a:schemeClr>
                </a:solidFill>
              </a:rPr>
              <a:t>Ф. Тейлор </a:t>
            </a:r>
            <a:r>
              <a:rPr lang="ru-RU" sz="3200" dirty="0" smtClean="0"/>
              <a:t>(основатель менеджмента)  и </a:t>
            </a:r>
            <a:r>
              <a:rPr lang="ru-RU" sz="3200" b="1" dirty="0" smtClean="0">
                <a:solidFill>
                  <a:schemeClr val="bg1">
                    <a:lumMod val="25000"/>
                  </a:schemeClr>
                </a:solidFill>
              </a:rPr>
              <a:t>Ф. и Л. Гилбрет</a:t>
            </a:r>
          </a:p>
          <a:p>
            <a:pPr marL="0" indent="447675">
              <a:buFont typeface="Wingdings" pitchFamily="2" charset="2"/>
              <a:buChar char="q"/>
            </a:pPr>
            <a:r>
              <a:rPr lang="ru-RU" sz="3200" dirty="0" smtClean="0"/>
              <a:t>1911 г. – Тейлор опубликовывает книгу </a:t>
            </a:r>
            <a:r>
              <a:rPr lang="ru-RU" sz="3200" b="1" dirty="0" smtClean="0">
                <a:solidFill>
                  <a:schemeClr val="bg1">
                    <a:lumMod val="25000"/>
                  </a:schemeClr>
                </a:solidFill>
              </a:rPr>
              <a:t>«Принципы научного управления» </a:t>
            </a:r>
          </a:p>
          <a:p>
            <a:pPr marL="0" indent="447675">
              <a:buFont typeface="Wingdings" pitchFamily="2" charset="2"/>
              <a:buChar char="q"/>
            </a:pPr>
            <a:endParaRPr lang="ru-RU" sz="20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 descr="тей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35704" y="1714488"/>
            <a:ext cx="2865452" cy="428334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6143636" y="5929330"/>
            <a:ext cx="2857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Фредерик Уинслоу Тейлор</a:t>
            </a:r>
          </a:p>
          <a:p>
            <a:pPr algn="ctr"/>
            <a:r>
              <a:rPr lang="ru-RU" dirty="0" smtClean="0"/>
              <a:t>(1856-1915)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</a:b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</a:br>
            <a:r>
              <a:rPr lang="ru-RU" sz="4000" b="1" dirty="0" smtClean="0">
                <a:solidFill>
                  <a:schemeClr val="bg1">
                    <a:lumMod val="25000"/>
                  </a:schemeClr>
                </a:solidFill>
              </a:rPr>
              <a:t>Основные положения школы научного управления:</a:t>
            </a:r>
            <a:r>
              <a:rPr lang="ru-RU" b="1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447675">
              <a:buFont typeface="Arial" pitchFamily="34" charset="0"/>
              <a:buChar char="•"/>
            </a:pPr>
            <a:r>
              <a:rPr lang="ru-RU" sz="3200" b="1" dirty="0" smtClean="0"/>
              <a:t>Используя </a:t>
            </a:r>
            <a:r>
              <a:rPr lang="ru-RU" sz="3200" b="1" dirty="0" smtClean="0"/>
              <a:t>наблюдения, замеры, логику  и анализ, можно усовершенствовать многие операции ручного труда и добиться большей их эффективности</a:t>
            </a:r>
          </a:p>
          <a:p>
            <a:pPr marL="0" indent="447675">
              <a:buFont typeface="Arial" pitchFamily="34" charset="0"/>
              <a:buChar char="•"/>
            </a:pPr>
            <a:r>
              <a:rPr lang="ru-RU" sz="3200" b="1" dirty="0" smtClean="0"/>
              <a:t>Увеличение производительности и объемов производства происходит за счет систематического стимулирования работников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438136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  <a:t>Классическая  или административная школа</a:t>
            </a:r>
            <a:r>
              <a:rPr lang="ru-RU" sz="3600" dirty="0" smtClean="0">
                <a:solidFill>
                  <a:srgbClr val="006600"/>
                </a:solidFill>
                <a:latin typeface="Impact" pitchFamily="34" charset="0"/>
              </a:rPr>
              <a:t/>
            </a:r>
            <a:br>
              <a:rPr lang="ru-RU" sz="3600" dirty="0" smtClean="0">
                <a:solidFill>
                  <a:srgbClr val="006600"/>
                </a:solidFill>
                <a:latin typeface="Impact" pitchFamily="34" charset="0"/>
              </a:rPr>
            </a:br>
            <a:endParaRPr lang="ru-RU" sz="3600" dirty="0">
              <a:solidFill>
                <a:srgbClr val="0066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28992" y="1814514"/>
            <a:ext cx="5572164" cy="336708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dirty="0" smtClean="0"/>
              <a:t>Время существования </a:t>
            </a:r>
            <a:r>
              <a:rPr lang="ru-RU" sz="3600" b="1" dirty="0" smtClean="0">
                <a:solidFill>
                  <a:schemeClr val="bg1">
                    <a:lumMod val="25000"/>
                  </a:schemeClr>
                </a:solidFill>
              </a:rPr>
              <a:t>1920 – 1950 </a:t>
            </a:r>
            <a:r>
              <a:rPr lang="ru-RU" sz="3600" dirty="0" smtClean="0"/>
              <a:t>гг.</a:t>
            </a:r>
          </a:p>
          <a:p>
            <a:pPr>
              <a:buFont typeface="Wingdings" pitchFamily="2" charset="2"/>
              <a:buChar char="q"/>
            </a:pPr>
            <a:r>
              <a:rPr lang="ru-RU" sz="3600" dirty="0" smtClean="0"/>
              <a:t>Основатель </a:t>
            </a:r>
            <a:r>
              <a:rPr lang="ru-RU" sz="3600" b="1" dirty="0" smtClean="0">
                <a:solidFill>
                  <a:schemeClr val="bg1">
                    <a:lumMod val="25000"/>
                  </a:schemeClr>
                </a:solidFill>
              </a:rPr>
              <a:t>Анри Файоль </a:t>
            </a:r>
            <a:r>
              <a:rPr lang="ru-RU" sz="3600" dirty="0" smtClean="0"/>
              <a:t>( отец  менеджмента) </a:t>
            </a:r>
          </a:p>
          <a:p>
            <a:pPr algn="ctr">
              <a:buNone/>
            </a:pPr>
            <a:endParaRPr lang="ru-RU" sz="2000" b="1" dirty="0" smtClean="0">
              <a:solidFill>
                <a:schemeClr val="bg1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sz="2000" b="1" dirty="0">
              <a:solidFill>
                <a:schemeClr val="bg1">
                  <a:lumMod val="25000"/>
                </a:schemeClr>
              </a:solidFill>
            </a:endParaRPr>
          </a:p>
        </p:txBody>
      </p:sp>
      <p:pic>
        <p:nvPicPr>
          <p:cNvPr id="5" name="Рисунок 4" descr="файоль.jpg"/>
          <p:cNvPicPr>
            <a:picLocks noChangeAspect="1"/>
          </p:cNvPicPr>
          <p:nvPr/>
        </p:nvPicPr>
        <p:blipFill>
          <a:blip r:embed="rId2" cstate="print"/>
          <a:srcRect l="10490" r="10839"/>
          <a:stretch>
            <a:fillRect/>
          </a:stretch>
        </p:blipFill>
        <p:spPr>
          <a:xfrm>
            <a:off x="428596" y="1804977"/>
            <a:ext cx="2714644" cy="398147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00034" y="5715016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Анри Файоль</a:t>
            </a:r>
          </a:p>
          <a:p>
            <a:pPr algn="ctr"/>
            <a:r>
              <a:rPr lang="ru-RU" dirty="0" smtClean="0"/>
              <a:t>(1841-1925)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bg1">
                    <a:lumMod val="25000"/>
                  </a:schemeClr>
                </a:solidFill>
              </a:rPr>
            </a:br>
            <a:r>
              <a:rPr lang="ru-RU" sz="3600" b="1" dirty="0" smtClean="0">
                <a:solidFill>
                  <a:schemeClr val="bg1">
                    <a:lumMod val="25000"/>
                  </a:schemeClr>
                </a:solidFill>
              </a:rPr>
              <a:t>Основные положения классической школы:</a:t>
            </a:r>
            <a:r>
              <a:rPr lang="ru-RU" sz="3600" b="1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bg1">
                    <a:lumMod val="25000"/>
                  </a:schemeClr>
                </a:solidFill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Выделение </a:t>
            </a:r>
            <a:r>
              <a:rPr lang="ru-RU" sz="3200" dirty="0" smtClean="0"/>
              <a:t>управления как особого вида деятельности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Деятельность по управлению включает в себя следующие обязательные функции: планирование, организацию, распорядительство, координацию и контроль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Успех любой организации зависит от 14 принципов управления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Impact" pitchFamily="34" charset="0"/>
              </a:rPr>
              <a:t>Универсальные принципы управления</a:t>
            </a:r>
            <a:endParaRPr lang="ru-RU" sz="3600" dirty="0">
              <a:solidFill>
                <a:schemeClr val="accent2"/>
              </a:solidFill>
              <a:latin typeface="Impact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2976" y="1928802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dirty="0" smtClean="0">
                <a:solidFill>
                  <a:schemeClr val="tx1"/>
                </a:solidFill>
              </a:rPr>
              <a:t>Разделение </a:t>
            </a:r>
            <a:r>
              <a:rPr lang="ru-RU" dirty="0" smtClean="0">
                <a:solidFill>
                  <a:schemeClr val="tx1"/>
                </a:solidFill>
              </a:rPr>
              <a:t>труда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428868"/>
            <a:ext cx="2643206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dirty="0" smtClean="0">
                <a:solidFill>
                  <a:schemeClr val="tx1"/>
                </a:solidFill>
              </a:rPr>
              <a:t>Полномочие </a:t>
            </a:r>
            <a:r>
              <a:rPr lang="ru-RU" dirty="0" smtClean="0">
                <a:solidFill>
                  <a:schemeClr val="tx1"/>
                </a:solidFill>
              </a:rPr>
              <a:t>и ответственность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3143248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ru-RU" dirty="0" smtClean="0">
                <a:solidFill>
                  <a:schemeClr val="tx1"/>
                </a:solidFill>
              </a:rPr>
              <a:t>Дисциплина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4929198"/>
            <a:ext cx="2643206" cy="7858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6. </a:t>
            </a:r>
            <a:r>
              <a:rPr lang="ru-RU" dirty="0" smtClean="0">
                <a:solidFill>
                  <a:schemeClr val="tx1"/>
                </a:solidFill>
              </a:rPr>
              <a:t>Подчинение </a:t>
            </a:r>
            <a:r>
              <a:rPr lang="ru-RU" dirty="0" smtClean="0">
                <a:solidFill>
                  <a:schemeClr val="tx1"/>
                </a:solidFill>
              </a:rPr>
              <a:t>личных интересов общим интересам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5929330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7. </a:t>
            </a:r>
            <a:r>
              <a:rPr lang="ru-RU" dirty="0" smtClean="0">
                <a:solidFill>
                  <a:schemeClr val="tx1"/>
                </a:solidFill>
              </a:rPr>
              <a:t>Централизация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42976" y="3643314"/>
            <a:ext cx="2643206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4. </a:t>
            </a:r>
            <a:r>
              <a:rPr lang="ru-RU" dirty="0" smtClean="0">
                <a:solidFill>
                  <a:schemeClr val="tx1"/>
                </a:solidFill>
              </a:rPr>
              <a:t>Единство </a:t>
            </a:r>
            <a:r>
              <a:rPr lang="ru-RU" dirty="0" smtClean="0">
                <a:solidFill>
                  <a:schemeClr val="tx1"/>
                </a:solidFill>
              </a:rPr>
              <a:t>распорядительства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4429132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5. </a:t>
            </a:r>
            <a:r>
              <a:rPr lang="ru-RU" dirty="0" smtClean="0">
                <a:solidFill>
                  <a:schemeClr val="tx1"/>
                </a:solidFill>
              </a:rPr>
              <a:t>Единство </a:t>
            </a:r>
            <a:r>
              <a:rPr lang="ru-RU" dirty="0" smtClean="0">
                <a:solidFill>
                  <a:schemeClr val="tx1"/>
                </a:solidFill>
              </a:rPr>
              <a:t>руководства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7818" y="1928802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8. </a:t>
            </a:r>
            <a:r>
              <a:rPr lang="ru-RU" dirty="0" smtClean="0">
                <a:solidFill>
                  <a:schemeClr val="tx1"/>
                </a:solidFill>
              </a:rPr>
              <a:t>Цепи </a:t>
            </a:r>
            <a:r>
              <a:rPr lang="ru-RU" dirty="0" smtClean="0">
                <a:solidFill>
                  <a:schemeClr val="tx1"/>
                </a:solidFill>
              </a:rPr>
              <a:t>взаимодействия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57818" y="4357694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12. </a:t>
            </a:r>
            <a:r>
              <a:rPr lang="ru-RU" dirty="0" smtClean="0">
                <a:solidFill>
                  <a:schemeClr val="tx1"/>
                </a:solidFill>
              </a:rPr>
              <a:t>Равенство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57818" y="3643314"/>
            <a:ext cx="2643206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11. </a:t>
            </a:r>
            <a:r>
              <a:rPr lang="ru-RU" dirty="0" smtClean="0">
                <a:solidFill>
                  <a:schemeClr val="tx1"/>
                </a:solidFill>
              </a:rPr>
              <a:t>Стабильность </a:t>
            </a:r>
            <a:r>
              <a:rPr lang="ru-RU" dirty="0" smtClean="0">
                <a:solidFill>
                  <a:schemeClr val="tx1"/>
                </a:solidFill>
              </a:rPr>
              <a:t>персонала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57818" y="3143248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10. </a:t>
            </a:r>
            <a:r>
              <a:rPr lang="ru-RU" dirty="0" smtClean="0">
                <a:solidFill>
                  <a:schemeClr val="tx1"/>
                </a:solidFill>
              </a:rPr>
              <a:t>Порядок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57818" y="2428868"/>
            <a:ext cx="2643206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9. </a:t>
            </a:r>
            <a:r>
              <a:rPr lang="ru-RU" dirty="0" smtClean="0">
                <a:solidFill>
                  <a:schemeClr val="tx1"/>
                </a:solidFill>
              </a:rPr>
              <a:t>Вознаграждение </a:t>
            </a:r>
            <a:r>
              <a:rPr lang="ru-RU" dirty="0" smtClean="0">
                <a:solidFill>
                  <a:schemeClr val="tx1"/>
                </a:solidFill>
              </a:rPr>
              <a:t>персонала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4857760"/>
            <a:ext cx="2643206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13. </a:t>
            </a:r>
            <a:r>
              <a:rPr lang="ru-RU" dirty="0" smtClean="0">
                <a:solidFill>
                  <a:schemeClr val="tx1"/>
                </a:solidFill>
              </a:rPr>
              <a:t>Корпоративный </a:t>
            </a:r>
            <a:r>
              <a:rPr lang="ru-RU" dirty="0" smtClean="0">
                <a:solidFill>
                  <a:schemeClr val="tx1"/>
                </a:solidFill>
              </a:rPr>
              <a:t>дух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57818" y="5929330"/>
            <a:ext cx="2643206" cy="2857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14. </a:t>
            </a:r>
            <a:r>
              <a:rPr lang="ru-RU" dirty="0" smtClean="0">
                <a:solidFill>
                  <a:schemeClr val="tx1"/>
                </a:solidFill>
              </a:rPr>
              <a:t>Инициатива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-1678031" y="3750471"/>
            <a:ext cx="46434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6180149" y="3749677"/>
            <a:ext cx="46434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4" idx="1"/>
          </p:cNvCxnSpPr>
          <p:nvPr/>
        </p:nvCxnSpPr>
        <p:spPr>
          <a:xfrm>
            <a:off x="642910" y="207167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642910" y="264318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642910" y="328453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642910" y="392747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642910" y="457200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42910" y="535623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642910" y="607220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17" idx="3"/>
          </p:cNvCxnSpPr>
          <p:nvPr/>
        </p:nvCxnSpPr>
        <p:spPr>
          <a:xfrm rot="10800000">
            <a:off x="8001024" y="607220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0800000">
            <a:off x="8001024" y="450057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0800000">
            <a:off x="8001024" y="392906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10800000">
            <a:off x="8001024" y="328612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8001024" y="207167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0800000">
            <a:off x="8001024" y="528638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>
            <a:off x="8001024" y="271462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4">
      <a:dk1>
        <a:sysClr val="windowText" lastClr="000000"/>
      </a:dk1>
      <a:lt1>
        <a:sysClr val="window" lastClr="FFFFFF"/>
      </a:lt1>
      <a:dk2>
        <a:srgbClr val="C1C1C1"/>
      </a:dk2>
      <a:lt2>
        <a:srgbClr val="D2D2D2"/>
      </a:lt2>
      <a:accent1>
        <a:srgbClr val="FF87BA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343434"/>
      </a:hlink>
      <a:folHlink>
        <a:srgbClr val="FF79C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295</TotalTime>
  <Words>632</Words>
  <Application>Microsoft Office PowerPoint</Application>
  <PresentationFormat>Экран (4:3)</PresentationFormat>
  <Paragraphs>105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Обычная</vt:lpstr>
      <vt:lpstr>ТЕОРЕТИЧЕСКИЕ И МЕТОДОЛОГИЧЕСКИЕ ОСНОВЫ МЕНЕДЖМЕНТА</vt:lpstr>
      <vt:lpstr>Ключевые понятия</vt:lpstr>
      <vt:lpstr>Менеджмент</vt:lpstr>
      <vt:lpstr>Школы менеджмента</vt:lpstr>
      <vt:lpstr>Научное управление  </vt:lpstr>
      <vt:lpstr>  Основные положения школы научного управления: </vt:lpstr>
      <vt:lpstr>Классическая  или административная школа </vt:lpstr>
      <vt:lpstr> Основные положения классической школы: </vt:lpstr>
      <vt:lpstr>Универсальные принципы управления</vt:lpstr>
      <vt:lpstr>Школа человеческих отношений </vt:lpstr>
      <vt:lpstr> Основные положения школы человеческих отношений: </vt:lpstr>
      <vt:lpstr>«Пирамида потребностей» А. Маслоу</vt:lpstr>
      <vt:lpstr>Пирамида потребностей</vt:lpstr>
      <vt:lpstr>Школа  поведенческих  наук </vt:lpstr>
      <vt:lpstr>Основные положения школы поведенческих наук:</vt:lpstr>
      <vt:lpstr>Менеджер </vt:lpstr>
      <vt:lpstr>Основные функции менеджмента</vt:lpstr>
      <vt:lpstr>Сущность функций менеджмента:</vt:lpstr>
      <vt:lpstr>Иерархия управления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менеджмента</dc:title>
  <cp:lastModifiedBy>Пользователь</cp:lastModifiedBy>
  <cp:revision>37</cp:revision>
  <dcterms:modified xsi:type="dcterms:W3CDTF">2011-12-18T12:35:03Z</dcterms:modified>
</cp:coreProperties>
</file>